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76" r:id="rId25"/>
    <p:sldId id="280" r:id="rId26"/>
    <p:sldId id="281" r:id="rId27"/>
    <p:sldId id="283" r:id="rId28"/>
    <p:sldId id="282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1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733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1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274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9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22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7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0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4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4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2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1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hyperlink" Target="https://ronin.cloud/" TargetMode="External"/><Relationship Id="rId7" Type="http://schemas.openxmlformats.org/officeDocument/2006/relationships/image" Target="../media/image2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hyperlink" Target="https://cloud.google.com/" TargetMode="External"/><Relationship Id="rId4" Type="http://schemas.openxmlformats.org/officeDocument/2006/relationships/hyperlink" Target="https://aws.amazon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hyperlink" Target="https://ronin.cloud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23.emf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54" y="2023696"/>
            <a:ext cx="10146322" cy="159140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Getting 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started 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with command-line bioinformatics:</a:t>
            </a:r>
            <a:b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An introductive note for a beginner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37514" y="4513385"/>
            <a:ext cx="2028090" cy="4601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2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@ange_omics</a:t>
            </a:r>
            <a:endParaRPr lang="ko-KR" altLang="en-US" sz="32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91346" y="5871798"/>
            <a:ext cx="2562207" cy="4601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25</a:t>
            </a:r>
            <a:r>
              <a:rPr lang="en-US" altLang="ko-KR" sz="3200" b="1" baseline="30000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November, 2022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80" y="4577515"/>
            <a:ext cx="49233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3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45016" y="3236396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3" y="383343"/>
            <a:ext cx="2358255" cy="2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013" y="383343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586201" y="54683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694032" y="54683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6233" y="348534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14" y="383343"/>
            <a:ext cx="756158" cy="75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01863" y="546833"/>
            <a:ext cx="693809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1500" y="163830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Estimating your computing requirements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3013" y="2349500"/>
            <a:ext cx="364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Tool documentation + datasets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Tools benchmarking papers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Ask colleagues 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98" y="3087996"/>
            <a:ext cx="3708773" cy="37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2427" y="1287671"/>
            <a:ext cx="353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</a:rPr>
              <a:t>32</a:t>
            </a:r>
            <a:r>
              <a:rPr lang="en-US" altLang="ko-KR" sz="4000" b="1" dirty="0" smtClean="0"/>
              <a:t> CPUs</a:t>
            </a:r>
          </a:p>
          <a:p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</a:rPr>
              <a:t>128</a:t>
            </a:r>
            <a:r>
              <a:rPr lang="en-US" altLang="ko-KR" sz="4000" b="1" dirty="0" smtClean="0"/>
              <a:t> RAM</a:t>
            </a:r>
          </a:p>
          <a:p>
            <a:r>
              <a:rPr lang="en-US" altLang="ko-KR" sz="4000" b="1" dirty="0" smtClean="0">
                <a:solidFill>
                  <a:srgbClr val="7030A0"/>
                </a:solidFill>
              </a:rPr>
              <a:t>1TB</a:t>
            </a:r>
            <a:r>
              <a:rPr lang="en-US" altLang="ko-KR" sz="4000" b="1" dirty="0" smtClean="0"/>
              <a:t> Storage</a:t>
            </a:r>
            <a:endParaRPr lang="ko-KR" alt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00" y="1467834"/>
            <a:ext cx="1440301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34" y="4041996"/>
            <a:ext cx="1800378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16" y="4015504"/>
            <a:ext cx="2574561" cy="2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4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76716" y="3210996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36" y="179697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99140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906971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67556" y="336883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118" y="202411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6315" y="277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6" y="154297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4297" y="1978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Cloud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04413" y="503470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Shared HPC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59934" y="2180563"/>
            <a:ext cx="36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Personal Computer/work station</a:t>
            </a:r>
            <a:endParaRPr lang="ko-KR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6315" y="2636797"/>
            <a:ext cx="42082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Customised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/>
              <a:t>Unshared resource (live programming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Unshared resource (live programming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Both free and paid commercial options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85306" y="5548369"/>
            <a:ext cx="54152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Fixed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/>
              <a:t>Shared resource (scheduled jobs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Compute environment largely controlled by </a:t>
            </a:r>
            <a:r>
              <a:rPr lang="en-US" altLang="ko-KR" dirty="0" smtClean="0"/>
              <a:t>IT</a:t>
            </a:r>
          </a:p>
          <a:p>
            <a:r>
              <a:rPr lang="en-US" altLang="ko-KR" dirty="0"/>
              <a:t>Usually freely available based on institution/merit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4679" y="2629168"/>
            <a:ext cx="43588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Fixed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 smtClean="0"/>
              <a:t>Resource not shared(live programming)</a:t>
            </a:r>
          </a:p>
          <a:p>
            <a:r>
              <a:rPr lang="en-US" altLang="ko-KR" dirty="0"/>
              <a:t>Compute environment </a:t>
            </a:r>
            <a:r>
              <a:rPr lang="en-US" altLang="ko-KR" dirty="0" smtClean="0"/>
              <a:t>self </a:t>
            </a:r>
            <a:r>
              <a:rPr lang="en-US" altLang="ko-KR" dirty="0"/>
              <a:t>controlled </a:t>
            </a:r>
            <a:endParaRPr lang="en-US" altLang="ko-KR" dirty="0" smtClean="0"/>
          </a:p>
          <a:p>
            <a:r>
              <a:rPr lang="en-US" altLang="ko-KR" dirty="0" smtClean="0"/>
              <a:t>Cost for acquisition but flexibility  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16932" y="3967033"/>
            <a:ext cx="3686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hlinkClick r:id="rId3"/>
              </a:rPr>
              <a:t>https://ronin.cloud</a:t>
            </a:r>
            <a:r>
              <a:rPr lang="en-US" altLang="ko-KR" dirty="0" smtClean="0">
                <a:solidFill>
                  <a:srgbClr val="00B050"/>
                </a:solidFill>
                <a:hlinkClick r:id="rId3"/>
              </a:rPr>
              <a:t>/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  <a:hlinkClick r:id="rId4"/>
              </a:rPr>
              <a:t>https://</a:t>
            </a:r>
            <a:r>
              <a:rPr lang="en-US" altLang="ko-KR" dirty="0" smtClean="0">
                <a:solidFill>
                  <a:srgbClr val="00B050"/>
                </a:solidFill>
                <a:hlinkClick r:id="rId4"/>
              </a:rPr>
              <a:t>aws.amazon.com/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cloud.google.com/</a:t>
            </a:r>
            <a:endParaRPr lang="en-US" altLang="ko-KR" dirty="0" smtClean="0"/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>
              <a:solidFill>
                <a:srgbClr val="00B05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4" y="807816"/>
            <a:ext cx="1332278" cy="133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56" y="993911"/>
            <a:ext cx="1183884" cy="11836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88" y="4636533"/>
            <a:ext cx="1512315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5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8" y="267090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99140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906971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67556" y="336883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118" y="202411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6315" y="277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2" y="221509"/>
            <a:ext cx="756161" cy="756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5844" y="1511300"/>
            <a:ext cx="3124200" cy="461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3674940" y="1511300"/>
            <a:ext cx="3124200" cy="461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4036" y="1511300"/>
            <a:ext cx="3174236" cy="2451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11903" y="114196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Manual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09144" y="109770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Package managers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12370" y="10977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Containers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1502" y="1860425"/>
            <a:ext cx="2396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Download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Unpack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Configure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Build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Install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787639" y="2068035"/>
            <a:ext cx="3011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APT –</a:t>
            </a:r>
            <a:r>
              <a:rPr lang="en-US" altLang="ko-KR" dirty="0" err="1" smtClean="0"/>
              <a:t>Debian</a:t>
            </a:r>
            <a:r>
              <a:rPr lang="en-US" altLang="ko-KR" dirty="0" smtClean="0"/>
              <a:t>/Ubuntu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Yum – </a:t>
            </a:r>
            <a:r>
              <a:rPr lang="en-US" altLang="ko-KR" dirty="0" err="1" smtClean="0"/>
              <a:t>RedHat</a:t>
            </a:r>
            <a:r>
              <a:rPr lang="en-US" altLang="ko-KR" dirty="0" smtClean="0"/>
              <a:t>/Centos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Conda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Bioconda</a:t>
            </a:r>
            <a:r>
              <a:rPr lang="en-US" altLang="ko-KR" dirty="0" smtClean="0"/>
              <a:t>/Mamba</a:t>
            </a:r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56771" y="1801460"/>
            <a:ext cx="30115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Docker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Singularity</a:t>
            </a:r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994036" y="4376000"/>
            <a:ext cx="3174236" cy="1631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606462" y="4045196"/>
            <a:ext cx="22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Workflow managers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15346" y="4297673"/>
            <a:ext cx="2894347" cy="222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Nextflow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Snakemake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Galaxy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8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6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444548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555331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71390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2577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13" y="384276"/>
            <a:ext cx="234049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4" y="178835"/>
            <a:ext cx="756161" cy="75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26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3304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4910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1692" y="1811216"/>
            <a:ext cx="4870938" cy="277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Write your script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Check syntax and minor scripting error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Software well installed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Dependencies well installed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Resource sufficient?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22" y="1145216"/>
            <a:ext cx="1332278" cy="1332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59061" y="1654681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hlinkClick r:id="rId4"/>
              </a:rPr>
              <a:t>https</a:t>
            </a:r>
            <a:r>
              <a:rPr lang="en-US" altLang="ko-KR" dirty="0" smtClean="0">
                <a:solidFill>
                  <a:srgbClr val="00B050"/>
                </a:solidFill>
                <a:hlinkClick r:id="rId4"/>
              </a:rPr>
              <a:t>://github.com/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30461" y="3605880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https://snyk.io/code-checker/</a:t>
            </a:r>
            <a:endParaRPr lang="ko-KR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51" y="2508734"/>
            <a:ext cx="2376495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7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6" y="120804"/>
            <a:ext cx="234049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0" y="1609726"/>
            <a:ext cx="8778443" cy="4667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HTOP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6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70176" y="168685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6" name="Oval 5"/>
          <p:cNvSpPr/>
          <p:nvPr/>
        </p:nvSpPr>
        <p:spPr>
          <a:xfrm>
            <a:off x="502714" y="2742277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Oval 6"/>
          <p:cNvSpPr/>
          <p:nvPr/>
        </p:nvSpPr>
        <p:spPr>
          <a:xfrm>
            <a:off x="502713" y="370560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1" name="Oval 10"/>
          <p:cNvSpPr/>
          <p:nvPr/>
        </p:nvSpPr>
        <p:spPr>
          <a:xfrm>
            <a:off x="502715" y="4722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2" name="Oval 11"/>
          <p:cNvSpPr/>
          <p:nvPr/>
        </p:nvSpPr>
        <p:spPr>
          <a:xfrm>
            <a:off x="502714" y="5717550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7" name="Oval 16"/>
          <p:cNvSpPr/>
          <p:nvPr/>
        </p:nvSpPr>
        <p:spPr>
          <a:xfrm>
            <a:off x="4972138" y="1799112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18" name="Oval 17"/>
          <p:cNvSpPr/>
          <p:nvPr/>
        </p:nvSpPr>
        <p:spPr>
          <a:xfrm>
            <a:off x="4972137" y="279410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19" name="Oval 18"/>
          <p:cNvSpPr/>
          <p:nvPr/>
        </p:nvSpPr>
        <p:spPr>
          <a:xfrm>
            <a:off x="4972137" y="378252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23" name="Oval 22"/>
          <p:cNvSpPr/>
          <p:nvPr/>
        </p:nvSpPr>
        <p:spPr>
          <a:xfrm>
            <a:off x="4972137" y="475205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184327"/>
            <a:ext cx="10146322" cy="5690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Ten rules to get started!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41713" y="1747282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1712" y="2742278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9662" y="3813941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98881" y="4731200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8880" y="5752692"/>
            <a:ext cx="2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8151" y="1873186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8855" y="2902696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7092" y="3980356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91" y="4861273"/>
            <a:ext cx="300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Take note again and again!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26141" y="5929382"/>
            <a:ext cx="28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빨리빨리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…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Be Patient 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8" y="2714112"/>
            <a:ext cx="756161" cy="75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5026167" y="5802920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36" y="4599297"/>
            <a:ext cx="756161" cy="756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18" y="5664590"/>
            <a:ext cx="756161" cy="75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0" y="1567252"/>
            <a:ext cx="756161" cy="756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0" y="2689833"/>
            <a:ext cx="756161" cy="75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9" y="3737030"/>
            <a:ext cx="756161" cy="756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93" y="4667939"/>
            <a:ext cx="756161" cy="756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20" y="5748920"/>
            <a:ext cx="628370" cy="75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5" y="3649822"/>
            <a:ext cx="756161" cy="756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68" y="1632859"/>
            <a:ext cx="75616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TOP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5" y="1569592"/>
            <a:ext cx="9641260" cy="51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114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NETDATA</a:t>
            </a:r>
            <a:endParaRPr lang="ko-KR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5" y="1794880"/>
            <a:ext cx="785922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68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You say optimization? Get more thing dome with GNU parallel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1" y="2144822"/>
            <a:ext cx="6211534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8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50" y="246222"/>
            <a:ext cx="2340513" cy="23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41" y="232835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1915" y="1476375"/>
            <a:ext cx="777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Frequently used programs to parse files in Linux – Get familiar with them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69" y="2071799"/>
            <a:ext cx="1440300" cy="14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8583" y="4108966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accent5">
                    <a:lumMod val="50000"/>
                  </a:schemeClr>
                </a:solidFill>
              </a:rPr>
              <a:t>grep</a:t>
            </a:r>
            <a:endParaRPr lang="ko-KR" alt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6249" y="5607750"/>
            <a:ext cx="3328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C00000"/>
                </a:solidFill>
              </a:rPr>
              <a:t>Awk</a:t>
            </a:r>
            <a:endParaRPr lang="en-US" altLang="ko-KR" sz="44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100" b="1" dirty="0" smtClean="0">
                <a:solidFill>
                  <a:srgbClr val="C00000"/>
                </a:solidFill>
              </a:rPr>
              <a:t>Data processing</a:t>
            </a:r>
          </a:p>
          <a:p>
            <a:pPr algn="ctr"/>
            <a:r>
              <a:rPr lang="en-US" altLang="ko-KR" sz="11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'$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== 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$2, $3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}' file </a:t>
            </a:r>
            <a:endParaRPr lang="ko-KR" alt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5523" y="4018478"/>
            <a:ext cx="4182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002060"/>
                </a:solidFill>
              </a:rPr>
              <a:t>Sed</a:t>
            </a:r>
            <a:endParaRPr lang="en-US" altLang="ko-KR" sz="4400" dirty="0" smtClean="0">
              <a:solidFill>
                <a:srgbClr val="002060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Find &amp; Replace</a:t>
            </a:r>
          </a:p>
          <a:p>
            <a:pPr algn="ctr"/>
            <a:r>
              <a:rPr lang="en-US" altLang="ko-KR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ko-KR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’s/HTU4257.1/chr1/g’ file</a:t>
            </a:r>
            <a:endParaRPr lang="ko-KR" alt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13" y="2583750"/>
            <a:ext cx="1512315" cy="151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4012" y="4924816"/>
            <a:ext cx="2902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Pattern Matching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mRNA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＂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29" y="2218478"/>
            <a:ext cx="2232465" cy="223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69" y="4095750"/>
            <a:ext cx="1512315" cy="15120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601050" y="3000375"/>
            <a:ext cx="149049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36484" y="2971800"/>
            <a:ext cx="149049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V="1">
            <a:off x="4692319" y="3856966"/>
            <a:ext cx="504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9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2128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Note taking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3" y="463977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4163" y="226949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Note taking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0293" y="366382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571761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41" y="232835"/>
            <a:ext cx="756161" cy="756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913229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15" y="1348002"/>
            <a:ext cx="1872390" cy="18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494" y="3406601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Evernote</a:t>
            </a:r>
            <a:endParaRPr lang="ko-KR" alt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64" y="4203530"/>
            <a:ext cx="1908398" cy="190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16" y="6262128"/>
            <a:ext cx="416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Visual Studio Code</a:t>
            </a:r>
            <a:endParaRPr lang="ko-KR" altLang="en-US" sz="36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85" y="1600481"/>
            <a:ext cx="1332278" cy="133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79048" y="3406600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/>
              <a:t>Github</a:t>
            </a:r>
            <a:endParaRPr lang="ko-KR" alt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54" y="4293530"/>
            <a:ext cx="1728360" cy="172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57783" y="6189099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atom</a:t>
            </a:r>
            <a:endParaRPr lang="ko-KR" alt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73" y="4293530"/>
            <a:ext cx="2752884" cy="23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22" y="1425765"/>
            <a:ext cx="1542025" cy="180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54460" y="3406599"/>
            <a:ext cx="44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Jupyter</a:t>
            </a:r>
            <a:r>
              <a:rPr lang="en-US" altLang="ko-KR" sz="3600" b="1" dirty="0" smtClean="0"/>
              <a:t> Notebook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602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10</a:t>
            </a:r>
            <a:endParaRPr lang="ko-KR" altLang="en-US" sz="44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2128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Be patient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03" y="340653"/>
            <a:ext cx="194493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4163" y="226949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Be patient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0293" y="366382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571761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7913229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5915" y="4461681"/>
            <a:ext cx="8601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 </a:t>
            </a:r>
            <a:r>
              <a:rPr lang="ko-KR" altLang="en-US" sz="6600" b="1" dirty="0" smtClean="0">
                <a:solidFill>
                  <a:schemeClr val="accent2">
                    <a:lumMod val="50000"/>
                  </a:schemeClr>
                </a:solidFill>
              </a:rPr>
              <a:t>빨리빨리</a:t>
            </a:r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</a:rPr>
              <a:t>…</a:t>
            </a:r>
            <a:r>
              <a:rPr lang="ko-KR" altLang="en-US" sz="66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ko-KR" sz="6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Be </a:t>
            </a:r>
            <a:r>
              <a:rPr lang="en-US" altLang="ko-KR" sz="6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Patient </a:t>
            </a:r>
            <a:endParaRPr lang="ko-KR" altLang="en-US" sz="66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95" y="210024"/>
            <a:ext cx="628370" cy="7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9" y="1584541"/>
            <a:ext cx="371730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1477" y="366381"/>
            <a:ext cx="908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Bonus | Make a reference genome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1" y="1202250"/>
            <a:ext cx="864180" cy="86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" y="2689934"/>
            <a:ext cx="1575509" cy="205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 flipV="1">
            <a:off x="891190" y="2409250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3039" y="219325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DNA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28292" y="2193250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RNA</a:t>
            </a:r>
            <a:endParaRPr lang="ko-KR" alt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V="1">
            <a:off x="869930" y="5038150"/>
            <a:ext cx="432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5930" y="5254150"/>
            <a:ext cx="81408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00010" y="1556238"/>
            <a:ext cx="0" cy="369791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900010" y="1556238"/>
            <a:ext cx="36313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348860" y="1293348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Genome assembly</a:t>
            </a:r>
            <a:endParaRPr lang="ko-KR" altLang="en-US" sz="1400" b="1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4634860" y="1291296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Genome annotation</a:t>
            </a:r>
            <a:endParaRPr lang="ko-KR" altLang="en-US" sz="1400" b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14889" y="155727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9"/>
          <a:stretch/>
        </p:blipFill>
        <p:spPr>
          <a:xfrm>
            <a:off x="2332713" y="2238382"/>
            <a:ext cx="3013987" cy="29551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41134" y="2109098"/>
            <a:ext cx="7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GWAS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508517" y="215133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POPULATION GENOMICS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73900" y="1202250"/>
            <a:ext cx="15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QTL MAPPING</a:t>
            </a:r>
            <a:endParaRPr lang="ko-KR" alt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59" y="3015946"/>
            <a:ext cx="3903122" cy="195156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99648" y="1672389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6661097" y="249310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8587396" y="252793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5292" y="2705153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1</a:t>
            </a:r>
            <a:endParaRPr lang="ko-KR" altLang="en-US" sz="9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66947" y="3206453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2" y="520700"/>
            <a:ext cx="2184918" cy="2184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5485" y="3367453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614138" y="336745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721969" y="336745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1476" y="366381"/>
            <a:ext cx="523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Bonus </a:t>
            </a:r>
            <a:r>
              <a:rPr lang="en-US" altLang="ko-KR" sz="4000" b="1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| Application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1" y="1202250"/>
            <a:ext cx="864180" cy="86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" y="2689934"/>
            <a:ext cx="1575509" cy="205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 flipV="1">
            <a:off x="872401" y="2473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8939" y="228926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DNA</a:t>
            </a:r>
            <a:endParaRPr lang="ko-KR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81" y="1202250"/>
            <a:ext cx="864180" cy="86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3" y="1202250"/>
            <a:ext cx="864180" cy="8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5" y="1202250"/>
            <a:ext cx="864180" cy="864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54" y="1213843"/>
            <a:ext cx="864180" cy="8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81" y="1224292"/>
            <a:ext cx="864180" cy="86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37" y="1224292"/>
            <a:ext cx="864180" cy="8640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899160" y="2217420"/>
            <a:ext cx="5684520" cy="1524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V="1">
            <a:off x="886690" y="4957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Snip Single Corner Rectangle 27"/>
          <p:cNvSpPr/>
          <p:nvPr/>
        </p:nvSpPr>
        <p:spPr>
          <a:xfrm>
            <a:off x="642884" y="522211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NGS Sequence data</a:t>
            </a:r>
            <a:endParaRPr lang="ko-KR" altLang="en-US" sz="1400" b="1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642883" y="626815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QC &amp; Trimming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Trimmomatic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467064" y="6583995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V="1">
            <a:off x="889241" y="601151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Snip Single Corner Rectangle 31"/>
          <p:cNvSpPr/>
          <p:nvPr/>
        </p:nvSpPr>
        <p:spPr>
          <a:xfrm>
            <a:off x="3033416" y="626815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Mapping </a:t>
            </a:r>
          </a:p>
          <a:p>
            <a:pPr algn="ctr"/>
            <a:r>
              <a:rPr lang="en-US" altLang="ko-KR" sz="1400" b="1" dirty="0" smtClean="0"/>
              <a:t>[BWA, </a:t>
            </a:r>
            <a:r>
              <a:rPr lang="en-US" altLang="ko-KR" sz="1400" b="1" dirty="0" err="1" smtClean="0"/>
              <a:t>Samtools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3" name="Snip Single Corner Rectangle 32"/>
          <p:cNvSpPr/>
          <p:nvPr/>
        </p:nvSpPr>
        <p:spPr>
          <a:xfrm>
            <a:off x="3036385" y="522211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Duplicate </a:t>
            </a:r>
          </a:p>
          <a:p>
            <a:pPr algn="ctr"/>
            <a:r>
              <a:rPr lang="en-US" altLang="ko-KR" sz="1400" b="1" dirty="0" smtClean="0"/>
              <a:t>[Picard]</a:t>
            </a:r>
            <a:endParaRPr lang="ko-KR" altLang="en-US" sz="1400" b="1" dirty="0"/>
          </a:p>
        </p:txBody>
      </p:sp>
      <p:sp>
        <p:nvSpPr>
          <p:cNvPr id="34" name="Snip Single Corner Rectangle 33"/>
          <p:cNvSpPr/>
          <p:nvPr/>
        </p:nvSpPr>
        <p:spPr>
          <a:xfrm>
            <a:off x="3033416" y="41454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SNP Calling 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GATK,bcftools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5" name="Snip Single Corner Rectangle 34"/>
          <p:cNvSpPr/>
          <p:nvPr/>
        </p:nvSpPr>
        <p:spPr>
          <a:xfrm>
            <a:off x="3033415" y="30966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SNP Calling 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GATK,bcftools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6" name="Snip Single Corner Rectangle 35"/>
          <p:cNvSpPr/>
          <p:nvPr/>
        </p:nvSpPr>
        <p:spPr>
          <a:xfrm>
            <a:off x="5332838" y="41454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Gene Info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SnpEff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4812041" y="4408327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3662329" y="601151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3662329" y="4957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3662329" y="388613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812040" y="3135827"/>
            <a:ext cx="5787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E.g.: https</a:t>
            </a:r>
            <a:r>
              <a:rPr lang="en-US" altLang="ko-KR" dirty="0">
                <a:solidFill>
                  <a:srgbClr val="00B050"/>
                </a:solidFill>
              </a:rPr>
              <a:t>://github.com/josieparis/gatk-snp-calling</a:t>
            </a:r>
            <a:r>
              <a:rPr lang="en-US" altLang="ko-KR" dirty="0" smtClean="0">
                <a:solidFill>
                  <a:srgbClr val="00B050"/>
                </a:solidFill>
              </a:rPr>
              <a:t>/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5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8275" y="424438"/>
            <a:ext cx="589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Acknowledgments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275" y="1306063"/>
            <a:ext cx="8998859" cy="166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Brandies PA, Hogg CJ (2021) Ten simple rules for getting started with command-line bioinformatics. </a:t>
            </a:r>
            <a:r>
              <a:rPr lang="en-US" altLang="ko-KR" b="1" dirty="0" err="1"/>
              <a:t>PLoS</a:t>
            </a:r>
            <a:r>
              <a:rPr lang="en-US" altLang="ko-KR" b="1" dirty="0"/>
              <a:t> </a:t>
            </a:r>
            <a:r>
              <a:rPr lang="en-US" altLang="ko-KR" b="1" dirty="0" err="1"/>
              <a:t>Comput</a:t>
            </a:r>
            <a:r>
              <a:rPr lang="en-US" altLang="ko-KR" b="1" dirty="0"/>
              <a:t> </a:t>
            </a:r>
            <a:r>
              <a:rPr lang="en-US" altLang="ko-KR" b="1" dirty="0" err="1"/>
              <a:t>Biol</a:t>
            </a:r>
            <a:r>
              <a:rPr lang="en-US" altLang="ko-KR" b="1" dirty="0"/>
              <a:t> 17(2): e1008645. https://doi.org/10.1371/journal.pcbi.1008645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001" y="4264444"/>
            <a:ext cx="416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감사함니다</a:t>
            </a:r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94" y="3277976"/>
            <a:ext cx="2556533" cy="2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5164" y="5913107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/>
                </a:solidFill>
              </a:rPr>
              <a:t>Scan me…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1582615" y="25497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5143501" y="1655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6282104" y="435643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779127" y="468043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918131" y="2701659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152899" y="31593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01046" y="197988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0510" y="417177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2197" y="268910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1402" y="38965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PIPELINE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79407" y="216455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HPC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8478" y="119377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WALLTIME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80854" y="392161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EXECUTABLE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951587" y="437910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3990899" y="555329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12197" y="5128364"/>
            <a:ext cx="6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PATH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98147" y="6035022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07507" y="555329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DEPENDENCY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03332" y="631422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2692" y="5832497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DEPENDENCY</a:t>
            </a:r>
            <a:endParaRPr lang="ko-KR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3137901" y="184055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47261" y="135882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CONTAINER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1926623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591295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009293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926623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591295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964318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3009293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2467958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2467958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1906080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2444481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3590313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5668287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7332959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6750957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5668287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7332959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/>
          <p:cNvSpPr/>
          <p:nvPr/>
        </p:nvSpPr>
        <p:spPr>
          <a:xfrm>
            <a:off x="6705982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6750957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6209622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6209622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3"/>
          <p:cNvSpPr/>
          <p:nvPr/>
        </p:nvSpPr>
        <p:spPr>
          <a:xfrm>
            <a:off x="1499031" y="1468464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/>
          <p:cNvSpPr/>
          <p:nvPr/>
        </p:nvSpPr>
        <p:spPr>
          <a:xfrm>
            <a:off x="5647744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>
            <a:off x="6186145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7331977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/>
          <p:cNvSpPr/>
          <p:nvPr/>
        </p:nvSpPr>
        <p:spPr>
          <a:xfrm>
            <a:off x="1927631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/>
          <p:cNvSpPr/>
          <p:nvPr/>
        </p:nvSpPr>
        <p:spPr>
          <a:xfrm>
            <a:off x="3592303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/>
          <p:cNvSpPr/>
          <p:nvPr/>
        </p:nvSpPr>
        <p:spPr>
          <a:xfrm>
            <a:off x="3010301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/>
          <p:cNvSpPr/>
          <p:nvPr/>
        </p:nvSpPr>
        <p:spPr>
          <a:xfrm>
            <a:off x="1927631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/>
          <p:cNvSpPr/>
          <p:nvPr/>
        </p:nvSpPr>
        <p:spPr>
          <a:xfrm>
            <a:off x="3592303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/>
          <p:cNvSpPr/>
          <p:nvPr/>
        </p:nvSpPr>
        <p:spPr>
          <a:xfrm>
            <a:off x="2965326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52"/>
          <p:cNvSpPr/>
          <p:nvPr/>
        </p:nvSpPr>
        <p:spPr>
          <a:xfrm>
            <a:off x="3010301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3"/>
          <p:cNvSpPr/>
          <p:nvPr/>
        </p:nvSpPr>
        <p:spPr>
          <a:xfrm>
            <a:off x="2468966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/>
          <p:cNvSpPr/>
          <p:nvPr/>
        </p:nvSpPr>
        <p:spPr>
          <a:xfrm>
            <a:off x="2468966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1907088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6"/>
          <p:cNvSpPr/>
          <p:nvPr/>
        </p:nvSpPr>
        <p:spPr>
          <a:xfrm>
            <a:off x="2445489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/>
          <p:cNvSpPr/>
          <p:nvPr/>
        </p:nvSpPr>
        <p:spPr>
          <a:xfrm>
            <a:off x="3591321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5668287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Rectangle 59"/>
          <p:cNvSpPr/>
          <p:nvPr/>
        </p:nvSpPr>
        <p:spPr>
          <a:xfrm>
            <a:off x="7332959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ectangle 60"/>
          <p:cNvSpPr/>
          <p:nvPr/>
        </p:nvSpPr>
        <p:spPr>
          <a:xfrm>
            <a:off x="6750957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5668287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62"/>
          <p:cNvSpPr/>
          <p:nvPr/>
        </p:nvSpPr>
        <p:spPr>
          <a:xfrm>
            <a:off x="7332959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63"/>
          <p:cNvSpPr/>
          <p:nvPr/>
        </p:nvSpPr>
        <p:spPr>
          <a:xfrm>
            <a:off x="6705982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6750957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6209622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6209622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5647744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68"/>
          <p:cNvSpPr/>
          <p:nvPr/>
        </p:nvSpPr>
        <p:spPr>
          <a:xfrm>
            <a:off x="6186145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69"/>
          <p:cNvSpPr/>
          <p:nvPr/>
        </p:nvSpPr>
        <p:spPr>
          <a:xfrm>
            <a:off x="7331977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70"/>
          <p:cNvSpPr/>
          <p:nvPr/>
        </p:nvSpPr>
        <p:spPr>
          <a:xfrm>
            <a:off x="1906080" y="5893262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128 GB</a:t>
            </a:r>
            <a:endParaRPr lang="ko-KR" altLang="en-US" dirty="0"/>
          </a:p>
        </p:txBody>
      </p:sp>
      <p:sp>
        <p:nvSpPr>
          <p:cNvPr id="72" name="Rectangle 71"/>
          <p:cNvSpPr/>
          <p:nvPr/>
        </p:nvSpPr>
        <p:spPr>
          <a:xfrm>
            <a:off x="5647744" y="5854645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512 GB</a:t>
            </a:r>
            <a:endParaRPr lang="ko-KR" alt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5240695" y="1401056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699939" y="6136314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731773" y="2602157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174724" y="4072321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757139" y="595164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RAM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828139" y="241749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CPU/CORE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9299661" y="388563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69832" y="98431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STANDARD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882038" y="938547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HIGH-MEMORY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1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3854889" y="1737407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5519561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4937559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3854889" y="2359680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5519561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/>
          <p:cNvSpPr/>
          <p:nvPr/>
        </p:nvSpPr>
        <p:spPr>
          <a:xfrm>
            <a:off x="4892584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4937559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4396224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4396224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/>
          <p:cNvSpPr/>
          <p:nvPr/>
        </p:nvSpPr>
        <p:spPr>
          <a:xfrm>
            <a:off x="3834346" y="3000224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>
            <a:off x="4372747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5518579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3854889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Rectangle 59"/>
          <p:cNvSpPr/>
          <p:nvPr/>
        </p:nvSpPr>
        <p:spPr>
          <a:xfrm>
            <a:off x="5519561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ectangle 60"/>
          <p:cNvSpPr/>
          <p:nvPr/>
        </p:nvSpPr>
        <p:spPr>
          <a:xfrm>
            <a:off x="4937559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3854889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62"/>
          <p:cNvSpPr/>
          <p:nvPr/>
        </p:nvSpPr>
        <p:spPr>
          <a:xfrm>
            <a:off x="5519561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63"/>
          <p:cNvSpPr/>
          <p:nvPr/>
        </p:nvSpPr>
        <p:spPr>
          <a:xfrm>
            <a:off x="4892584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4937559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4396224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4396224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3834346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68"/>
          <p:cNvSpPr/>
          <p:nvPr/>
        </p:nvSpPr>
        <p:spPr>
          <a:xfrm>
            <a:off x="4372747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69"/>
          <p:cNvSpPr/>
          <p:nvPr/>
        </p:nvSpPr>
        <p:spPr>
          <a:xfrm>
            <a:off x="5518579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71"/>
          <p:cNvSpPr/>
          <p:nvPr/>
        </p:nvSpPr>
        <p:spPr>
          <a:xfrm>
            <a:off x="3834346" y="5774168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512 GB</a:t>
            </a:r>
            <a:endParaRPr lang="ko-KR" alt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27297" y="1320579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242432" y="1899407"/>
            <a:ext cx="3132132" cy="637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23976" y="234698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MULTI-THREADED PROGRAM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591899" y="244079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83777" y="4612098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SINGLE-THREADED PROGRAM</a:t>
            </a:r>
            <a:endParaRPr lang="ko-KR" alt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279410" y="2625457"/>
            <a:ext cx="30581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275818" y="2717491"/>
            <a:ext cx="3065360" cy="514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242432" y="4644116"/>
            <a:ext cx="30581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17943" y="442743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7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11561" y="2804396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2</a:t>
            </a:r>
            <a:endParaRPr lang="ko-KR" altLang="en-US" sz="9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66947" y="3206453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56838" y="3385037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464669" y="3385037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625254" y="3385037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2" y="617963"/>
            <a:ext cx="2196471" cy="2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9222" y="2206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09747" y="190692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99638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007469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168054" y="369276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04" y="166216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500" y="1638300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Know your data and assess your need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53484" y="2723716"/>
            <a:ext cx="34009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Data type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Target species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Available computing power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Already tested tools?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ko-KR" alt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37" y="1471588"/>
            <a:ext cx="2016420" cy="2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02" y="3741240"/>
            <a:ext cx="277257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9222" y="2206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09747" y="190692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99638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007469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168054" y="369276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04" y="166216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419" y="1463438"/>
            <a:ext cx="611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Know your data and assess your need – Tools available?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" y="2201254"/>
            <a:ext cx="6611593" cy="3576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34" y="3236578"/>
            <a:ext cx="6728069" cy="36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621</TotalTime>
  <Words>497</Words>
  <Application>Microsoft Office PowerPoint</Application>
  <PresentationFormat>Widescreen</PresentationFormat>
  <Paragraphs>203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HY그래픽M</vt:lpstr>
      <vt:lpstr>맑은 고딕</vt:lpstr>
      <vt:lpstr>Arial</vt:lpstr>
      <vt:lpstr>Courier New</vt:lpstr>
      <vt:lpstr>Helvetica</vt:lpstr>
      <vt:lpstr>Trebuchet MS</vt:lpstr>
      <vt:lpstr>Wingdings</vt:lpstr>
      <vt:lpstr>Wingdings 3</vt:lpstr>
      <vt:lpstr>Facet</vt:lpstr>
      <vt:lpstr>Getting started with command-line bioinformatics:  An introductive note for a beginner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starting with command-line bioinformatics:  An introductive note for a beginner</dc:title>
  <dc:creator>A</dc:creator>
  <cp:lastModifiedBy>A</cp:lastModifiedBy>
  <cp:revision>97</cp:revision>
  <dcterms:created xsi:type="dcterms:W3CDTF">2022-11-22T23:53:10Z</dcterms:created>
  <dcterms:modified xsi:type="dcterms:W3CDTF">2022-11-24T01:39:54Z</dcterms:modified>
</cp:coreProperties>
</file>